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8" d="100"/>
          <a:sy n="68" d="100"/>
        </p:scale>
        <p:origin x="61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jpg>
</file>

<file path=ppt/media/image3.jpg>
</file>

<file path=ppt/media/image4.jpeg>
</file>

<file path=ppt/media/image5.jpe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AF684D-09BE-4F6A-9822-835EFC40456B}" type="datetimeFigureOut">
              <a:rPr lang="en-US" smtClean="0"/>
              <a:t>8/27/2024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DA10ED-DD0F-4B67-A8C2-951748099C7E}" type="slidenum">
              <a:rPr lang="en-US" smtClean="0"/>
              <a:t>‹#›</a:t>
            </a:fld>
            <a:endParaRPr lang="en-US"/>
          </a:p>
        </p:txBody>
      </p:sp>
    </p:spTree>
    <p:extLst>
      <p:ext uri="{BB962C8B-B14F-4D97-AF65-F5344CB8AC3E}">
        <p14:creationId xmlns:p14="http://schemas.microsoft.com/office/powerpoint/2010/main" val="34060081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3888E6E-4408-4073-B718-2F6CB640F139}"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3187948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888E6E-4408-4073-B718-2F6CB640F139}"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19685553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888E6E-4408-4073-B718-2F6CB640F139}"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3248206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888E6E-4408-4073-B718-2F6CB640F139}"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39808759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33888E6E-4408-4073-B718-2F6CB640F139}" type="datetimeFigureOut">
              <a:rPr lang="en-US" smtClean="0"/>
              <a:t>8/27/2024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39487722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3888E6E-4408-4073-B718-2F6CB640F139}" type="datetimeFigureOut">
              <a:rPr lang="en-US" smtClean="0"/>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1883895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3888E6E-4408-4073-B718-2F6CB640F139}" type="datetimeFigureOut">
              <a:rPr lang="en-US" smtClean="0"/>
              <a:t>8/27/2024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13217281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3888E6E-4408-4073-B718-2F6CB640F139}" type="datetimeFigureOut">
              <a:rPr lang="en-US" smtClean="0"/>
              <a:t>8/27/2024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1125303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888E6E-4408-4073-B718-2F6CB640F139}" type="datetimeFigureOut">
              <a:rPr lang="en-US" smtClean="0"/>
              <a:t>8/27/2024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273815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3888E6E-4408-4073-B718-2F6CB640F139}" type="datetimeFigureOut">
              <a:rPr lang="en-US" smtClean="0"/>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4012939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33888E6E-4408-4073-B718-2F6CB640F139}" type="datetimeFigureOut">
              <a:rPr lang="en-US" smtClean="0"/>
              <a:t>8/27/2024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57C0505-7CB6-4BDC-8166-5458C5D207A7}" type="slidenum">
              <a:rPr lang="en-US" smtClean="0"/>
              <a:t>‹#›</a:t>
            </a:fld>
            <a:endParaRPr lang="en-US"/>
          </a:p>
        </p:txBody>
      </p:sp>
    </p:spTree>
    <p:extLst>
      <p:ext uri="{BB962C8B-B14F-4D97-AF65-F5344CB8AC3E}">
        <p14:creationId xmlns:p14="http://schemas.microsoft.com/office/powerpoint/2010/main" val="2159154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7521">
              <a:schemeClr val="bg2">
                <a:lumMod val="75000"/>
              </a:schemeClr>
            </a:gs>
            <a:gs pos="0">
              <a:schemeClr val="bg2"/>
            </a:gs>
            <a:gs pos="81000">
              <a:schemeClr val="bg2">
                <a:lumMod val="75000"/>
              </a:schemeClr>
            </a:gs>
            <a:gs pos="28000">
              <a:schemeClr val="bg2">
                <a:lumMod val="75000"/>
              </a:schemeClr>
            </a:gs>
            <a:gs pos="93000">
              <a:schemeClr val="bg2">
                <a:lumMod val="75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888E6E-4408-4073-B718-2F6CB640F139}" type="datetimeFigureOut">
              <a:rPr lang="en-US" smtClean="0"/>
              <a:t>8/27/2024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57C0505-7CB6-4BDC-8166-5458C5D207A7}" type="slidenum">
              <a:rPr lang="en-US" smtClean="0"/>
              <a:t>‹#›</a:t>
            </a:fld>
            <a:endParaRPr lang="en-US"/>
          </a:p>
        </p:txBody>
      </p:sp>
    </p:spTree>
    <p:extLst>
      <p:ext uri="{BB962C8B-B14F-4D97-AF65-F5344CB8AC3E}">
        <p14:creationId xmlns:p14="http://schemas.microsoft.com/office/powerpoint/2010/main" val="2407856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hyperlink" Target="https://www.cloudflare.com/learning/ssl/what-is-domain-spoofing/" TargetMode="External"/><Relationship Id="rId2" Type="http://schemas.openxmlformats.org/officeDocument/2006/relationships/hyperlink" Target="https://www.cloudflare.com/learning/email-security/how-to-stop-spam-emails/" TargetMode="External"/><Relationship Id="rId1" Type="http://schemas.openxmlformats.org/officeDocument/2006/relationships/slideLayout" Target="../slideLayouts/slideLayout6.xml"/><Relationship Id="rId5" Type="http://schemas.openxmlformats.org/officeDocument/2006/relationships/hyperlink" Target="https://www.cloudflare.com/learning/access-management/what-is-a-secure-web-gateway/" TargetMode="External"/><Relationship Id="rId4" Type="http://schemas.openxmlformats.org/officeDocument/2006/relationships/hyperlink" Target="https://www.cloudflare.com/learning/access-management/what-is-browser-isolation/"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www.hempsteadny.gov/635/Famous-Phishing-Incidents-from-History" TargetMode="External"/><Relationship Id="rId2" Type="http://schemas.openxmlformats.org/officeDocument/2006/relationships/hyperlink" Target="https://www.cloudflare.com/learning/email-security/how-to-prevent-phishing/" TargetMode="External"/><Relationship Id="rId1" Type="http://schemas.openxmlformats.org/officeDocument/2006/relationships/slideLayout" Target="../slideLayouts/slideLayout6.xml"/><Relationship Id="rId4" Type="http://schemas.openxmlformats.org/officeDocument/2006/relationships/hyperlink" Target="https://www.securityhq.com/blog/top-tips-to-detect-phishing-scam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66240" y="660400"/>
            <a:ext cx="9144000" cy="2808923"/>
          </a:xfrm>
        </p:spPr>
        <p:txBody>
          <a:bodyPr>
            <a:noAutofit/>
          </a:bodyPr>
          <a:lstStyle/>
          <a:p>
            <a:r>
              <a:rPr lang="en-US" sz="6600" dirty="0" smtClean="0">
                <a:latin typeface="Times New Roman" panose="02020603050405020304" pitchFamily="18" charset="0"/>
                <a:cs typeface="Times New Roman" panose="02020603050405020304" pitchFamily="18" charset="0"/>
              </a:rPr>
              <a:t>Presentation For Awareness From Phishing Attack </a:t>
            </a:r>
            <a:endParaRPr lang="en-US" sz="6600"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1666240" y="3876358"/>
            <a:ext cx="5567680" cy="1655762"/>
          </a:xfrm>
        </p:spPr>
        <p:txBody>
          <a:bodyPr>
            <a:normAutofit/>
          </a:bodyPr>
          <a:lstStyle/>
          <a:p>
            <a:r>
              <a:rPr lang="en-US" sz="2800" dirty="0" smtClean="0">
                <a:latin typeface="Times New Roman" panose="02020603050405020304" pitchFamily="18" charset="0"/>
                <a:cs typeface="Times New Roman" panose="02020603050405020304" pitchFamily="18" charset="0"/>
              </a:rPr>
              <a:t>Presented by: </a:t>
            </a:r>
            <a:r>
              <a:rPr lang="en-US" sz="2800" dirty="0" err="1" smtClean="0">
                <a:latin typeface="Times New Roman" panose="02020603050405020304" pitchFamily="18" charset="0"/>
                <a:cs typeface="Times New Roman" panose="02020603050405020304" pitchFamily="18" charset="0"/>
              </a:rPr>
              <a:t>Mustasam</a:t>
            </a:r>
            <a:r>
              <a:rPr lang="en-US" sz="2800" dirty="0" smtClean="0">
                <a:latin typeface="Times New Roman" panose="02020603050405020304" pitchFamily="18" charset="0"/>
                <a:cs typeface="Times New Roman" panose="02020603050405020304" pitchFamily="18" charset="0"/>
              </a:rPr>
              <a:t> </a:t>
            </a:r>
            <a:r>
              <a:rPr lang="en-US" sz="2800" dirty="0" err="1" smtClean="0">
                <a:latin typeface="Times New Roman" panose="02020603050405020304" pitchFamily="18" charset="0"/>
                <a:cs typeface="Times New Roman" panose="02020603050405020304" pitchFamily="18" charset="0"/>
              </a:rPr>
              <a:t>Ateeq</a:t>
            </a:r>
            <a:endParaRPr lang="en-US" sz="2800" dirty="0" smtClean="0">
              <a:latin typeface="Times New Roman" panose="02020603050405020304" pitchFamily="18" charset="0"/>
              <a:cs typeface="Times New Roman" panose="02020603050405020304" pitchFamily="18" charset="0"/>
            </a:endParaRPr>
          </a:p>
          <a:p>
            <a:r>
              <a:rPr lang="en-US" sz="2800" dirty="0" smtClean="0">
                <a:latin typeface="Times New Roman" panose="02020603050405020304" pitchFamily="18" charset="0"/>
                <a:cs typeface="Times New Roman" panose="02020603050405020304" pitchFamily="18" charset="0"/>
              </a:rPr>
              <a:t>Presented To : </a:t>
            </a:r>
            <a:r>
              <a:rPr lang="en-US" sz="2800" dirty="0" err="1" smtClean="0">
                <a:latin typeface="Times New Roman" panose="02020603050405020304" pitchFamily="18" charset="0"/>
                <a:cs typeface="Times New Roman" panose="02020603050405020304" pitchFamily="18" charset="0"/>
              </a:rPr>
              <a:t>CodeAlpha</a:t>
            </a:r>
            <a:r>
              <a:rPr lang="en-US" sz="2800" dirty="0" smtClean="0">
                <a:latin typeface="Times New Roman" panose="02020603050405020304" pitchFamily="18" charset="0"/>
                <a:cs typeface="Times New Roman" panose="02020603050405020304" pitchFamily="18" charset="0"/>
              </a:rPr>
              <a:t> </a:t>
            </a:r>
          </a:p>
          <a:p>
            <a:r>
              <a:rPr lang="en-US" sz="2800" dirty="0" smtClean="0">
                <a:latin typeface="Times New Roman" panose="02020603050405020304" pitchFamily="18" charset="0"/>
                <a:cs typeface="Times New Roman" panose="02020603050405020304" pitchFamily="18" charset="0"/>
              </a:rPr>
              <a:t>Task no: 2</a:t>
            </a:r>
          </a:p>
        </p:txBody>
      </p:sp>
    </p:spTree>
    <p:extLst>
      <p:ext uri="{BB962C8B-B14F-4D97-AF65-F5344CB8AC3E}">
        <p14:creationId xmlns:p14="http://schemas.microsoft.com/office/powerpoint/2010/main" val="18513851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Black Green Manly Minimalist Thanks For Watching Outro Yotube 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95679294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3020" y="346509"/>
            <a:ext cx="4340994" cy="717562"/>
          </a:xfrm>
        </p:spPr>
        <p:txBody>
          <a:bodyPr>
            <a:noAutofit/>
          </a:bodyPr>
          <a:lstStyle/>
          <a:p>
            <a:r>
              <a:rPr lang="en-US" dirty="0" smtClean="0">
                <a:latin typeface="Times New Roman" panose="02020603050405020304" pitchFamily="18" charset="0"/>
                <a:cs typeface="Times New Roman" panose="02020603050405020304" pitchFamily="18" charset="0"/>
              </a:rPr>
              <a:t>What is Phishing Attack?</a:t>
            </a:r>
            <a:endParaRPr lang="en-US"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149516" y="1352829"/>
            <a:ext cx="6398378" cy="3941065"/>
          </a:xfrm>
        </p:spPr>
      </p:pic>
      <p:sp>
        <p:nvSpPr>
          <p:cNvPr id="4" name="Text Placeholder 3"/>
          <p:cNvSpPr>
            <a:spLocks noGrp="1"/>
          </p:cNvSpPr>
          <p:nvPr>
            <p:ph type="body" sz="half" idx="2"/>
          </p:nvPr>
        </p:nvSpPr>
        <p:spPr>
          <a:xfrm>
            <a:off x="693020" y="1352829"/>
            <a:ext cx="4340994" cy="4961344"/>
          </a:xfrm>
        </p:spPr>
        <p:txBody>
          <a:bodyPr>
            <a:normAutofit/>
          </a:bodyPr>
          <a:lstStyle/>
          <a:p>
            <a:pPr marL="342900" indent="-342900">
              <a:buFont typeface="Arial" panose="020B0604020202020204" pitchFamily="34" charset="0"/>
              <a:buChar char="•"/>
            </a:pPr>
            <a:r>
              <a:rPr lang="en-US" sz="1800" dirty="0" smtClean="0">
                <a:latin typeface="Times New Roman" panose="02020603050405020304" pitchFamily="18" charset="0"/>
                <a:cs typeface="Times New Roman" panose="02020603050405020304" pitchFamily="18" charset="0"/>
              </a:rPr>
              <a:t>Definition of Phishing Attack:</a:t>
            </a:r>
          </a:p>
          <a:p>
            <a:r>
              <a:rPr lang="en-US" sz="1800" dirty="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                Phishing attack is lunched to stole confidential information of an individual or corporate company. These information include emails, usernames, password, confidential documents, credit card, bank account information, &amp; other important information.</a:t>
            </a:r>
          </a:p>
          <a:p>
            <a:pPr marL="285750" indent="-285750">
              <a:buFont typeface="Arial" panose="020B0604020202020204" pitchFamily="34" charset="0"/>
              <a:buChar char="•"/>
            </a:pPr>
            <a:r>
              <a:rPr lang="en-US" sz="1800" dirty="0" smtClean="0">
                <a:latin typeface="Times New Roman" panose="02020603050405020304" pitchFamily="18" charset="0"/>
                <a:cs typeface="Times New Roman" panose="02020603050405020304" pitchFamily="18" charset="0"/>
              </a:rPr>
              <a:t>Purpose of Phishing attack:</a:t>
            </a:r>
          </a:p>
          <a:p>
            <a:r>
              <a:rPr lang="en-US" sz="1800" dirty="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                The main purpose of phishing attack is to steal confidential information about a well reputed corporate company or individual and sell their information in black market or on dark web. Sometimes your opponents lunch these attack to harm you and defeat corporate company in making well reputation in corporate sector.</a:t>
            </a:r>
          </a:p>
        </p:txBody>
      </p:sp>
    </p:spTree>
    <p:extLst>
      <p:ext uri="{BB962C8B-B14F-4D97-AF65-F5344CB8AC3E}">
        <p14:creationId xmlns:p14="http://schemas.microsoft.com/office/powerpoint/2010/main" val="40502213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397" y="231005"/>
            <a:ext cx="3932237" cy="873493"/>
          </a:xfrm>
        </p:spPr>
        <p:txBody>
          <a:bodyPr>
            <a:noAutofit/>
          </a:bodyPr>
          <a:lstStyle/>
          <a:p>
            <a:r>
              <a:rPr lang="en-US" dirty="0" smtClean="0">
                <a:latin typeface="Times New Roman" panose="02020603050405020304" pitchFamily="18" charset="0"/>
                <a:cs typeface="Times New Roman" panose="02020603050405020304" pitchFamily="18" charset="0"/>
              </a:rPr>
              <a:t>How </a:t>
            </a:r>
            <a:r>
              <a:rPr lang="en-US" dirty="0">
                <a:latin typeface="Times New Roman" panose="02020603050405020304" pitchFamily="18" charset="0"/>
                <a:cs typeface="Times New Roman" panose="02020603050405020304" pitchFamily="18" charset="0"/>
              </a:rPr>
              <a:t>P</a:t>
            </a:r>
            <a:r>
              <a:rPr lang="en-US" dirty="0" smtClean="0">
                <a:latin typeface="Times New Roman" panose="02020603050405020304" pitchFamily="18" charset="0"/>
                <a:cs typeface="Times New Roman" panose="02020603050405020304" pitchFamily="18" charset="0"/>
              </a:rPr>
              <a:t>hishing Attack Works </a:t>
            </a:r>
            <a:endParaRPr lang="en-US"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556776" y="1864061"/>
            <a:ext cx="6398023" cy="3439460"/>
          </a:xfrm>
        </p:spPr>
      </p:pic>
      <p:sp>
        <p:nvSpPr>
          <p:cNvPr id="4" name="Text Placeholder 3"/>
          <p:cNvSpPr>
            <a:spLocks noGrp="1"/>
          </p:cNvSpPr>
          <p:nvPr>
            <p:ph type="body" sz="half" idx="2"/>
          </p:nvPr>
        </p:nvSpPr>
        <p:spPr>
          <a:xfrm>
            <a:off x="250397" y="1104498"/>
            <a:ext cx="5111015" cy="4937760"/>
          </a:xfrm>
        </p:spPr>
        <p:txBody>
          <a:bodyPr>
            <a:noAutofit/>
          </a:bodyPr>
          <a:lstStyle/>
          <a:p>
            <a:r>
              <a:rPr lang="en-GB" dirty="0">
                <a:latin typeface="Times New Roman" panose="02020603050405020304" pitchFamily="18" charset="0"/>
                <a:cs typeface="Times New Roman" panose="02020603050405020304" pitchFamily="18" charset="0"/>
              </a:rPr>
              <a:t>The easiest way to commit a robbery is probably to convince the victims they aren’t being robbed at all. That’s the phishing scammer’s basic model.</a:t>
            </a:r>
          </a:p>
          <a:p>
            <a:r>
              <a:rPr lang="en-GB" dirty="0">
                <a:latin typeface="Times New Roman" panose="02020603050405020304" pitchFamily="18" charset="0"/>
                <a:cs typeface="Times New Roman" panose="02020603050405020304" pitchFamily="18" charset="0"/>
              </a:rPr>
              <a:t>Phishing attacks begin with an email, phone call, SMS message, social media post, or the like that seems to be from a reputable source. From here, the attacker may have all sorts of end goals, such as tricking the victim into offering up account information, making a PayPal transfer, downloading disguised malware, and so on.</a:t>
            </a:r>
          </a:p>
          <a:p>
            <a:r>
              <a:rPr lang="en-GB" dirty="0">
                <a:latin typeface="Times New Roman" panose="02020603050405020304" pitchFamily="18" charset="0"/>
                <a:cs typeface="Times New Roman" panose="02020603050405020304" pitchFamily="18" charset="0"/>
              </a:rPr>
              <a:t>Let’s look at a common example. An attacker gets </a:t>
            </a:r>
            <a:r>
              <a:rPr lang="en-GB" dirty="0" err="1">
                <a:latin typeface="Times New Roman" panose="02020603050405020304" pitchFamily="18" charset="0"/>
                <a:cs typeface="Times New Roman" panose="02020603050405020304" pitchFamily="18" charset="0"/>
              </a:rPr>
              <a:t>ahold</a:t>
            </a:r>
            <a:r>
              <a:rPr lang="en-GB" dirty="0">
                <a:latin typeface="Times New Roman" panose="02020603050405020304" pitchFamily="18" charset="0"/>
                <a:cs typeface="Times New Roman" panose="02020603050405020304" pitchFamily="18" charset="0"/>
              </a:rPr>
              <a:t> of a victim’s email address or phone number. Then, the victim gets an email or text message from what appears to be their bank. The phishing message mentions an expiring special offer, suspected identity theft, or similar, and asks the victim to log in to their bank account. It links to a mock login webpage, and the victim unwittingly gives the attacker their login credentials.</a:t>
            </a:r>
          </a:p>
          <a:p>
            <a:r>
              <a:rPr lang="en-GB" dirty="0">
                <a:latin typeface="Times New Roman" panose="02020603050405020304" pitchFamily="18" charset="0"/>
                <a:cs typeface="Times New Roman" panose="02020603050405020304" pitchFamily="18" charset="0"/>
              </a:rPr>
              <a:t>The attack in this example, like most phishing attacks, carefully creates a sense of urgency that fools the victim into lowering their guard instead of taking time to consider whether the message is suspicious. That may be more easily said than done, however, as there are quite a few tricks in the attacker’s playbook.</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799570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2529" y="288757"/>
            <a:ext cx="3932237" cy="796491"/>
          </a:xfrm>
        </p:spPr>
        <p:txBody>
          <a:bodyPr>
            <a:normAutofit fontScale="90000"/>
          </a:bodyPr>
          <a:lstStyle/>
          <a:p>
            <a:r>
              <a:rPr lang="en-US" dirty="0" smtClean="0">
                <a:latin typeface="Times New Roman" panose="02020603050405020304" pitchFamily="18" charset="0"/>
                <a:cs typeface="Times New Roman" panose="02020603050405020304" pitchFamily="18" charset="0"/>
              </a:rPr>
              <a:t>Types of Phishing Attack</a:t>
            </a:r>
            <a:endParaRPr lang="en-US"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110576" y="1852110"/>
            <a:ext cx="5427923" cy="3547662"/>
          </a:xfrm>
        </p:spPr>
      </p:pic>
      <p:sp>
        <p:nvSpPr>
          <p:cNvPr id="4" name="Text Placeholder 3"/>
          <p:cNvSpPr>
            <a:spLocks noGrp="1"/>
          </p:cNvSpPr>
          <p:nvPr>
            <p:ph type="body" sz="half" idx="2"/>
          </p:nvPr>
        </p:nvSpPr>
        <p:spPr>
          <a:xfrm>
            <a:off x="512528" y="1269389"/>
            <a:ext cx="5041249" cy="5102535"/>
          </a:xfrm>
        </p:spPr>
        <p:txBody>
          <a:bodyPr>
            <a:normAutofit/>
          </a:bodyPr>
          <a:lstStyle/>
          <a:p>
            <a:pPr algn="just"/>
            <a:r>
              <a:rPr lang="en-GB" sz="1800" dirty="0">
                <a:latin typeface="Times New Roman" panose="02020603050405020304" pitchFamily="18" charset="0"/>
                <a:cs typeface="Times New Roman" panose="02020603050405020304" pitchFamily="18" charset="0"/>
              </a:rPr>
              <a:t>Attackers have invented a wide variety of phishing techniques to exploit different technologies, trends, industries, and users. Here’s a glance at some common types</a:t>
            </a:r>
            <a:r>
              <a:rPr lang="en-GB" sz="1800" dirty="0" smtClean="0">
                <a:latin typeface="Times New Roman" panose="02020603050405020304" pitchFamily="18" charset="0"/>
                <a:cs typeface="Times New Roman" panose="02020603050405020304" pitchFamily="18" charset="0"/>
              </a:rPr>
              <a:t>:</a:t>
            </a:r>
          </a:p>
          <a:p>
            <a:pPr marL="342900" indent="-342900" algn="just">
              <a:buFont typeface="+mj-lt"/>
              <a:buAutoNum type="arabicPeriod"/>
            </a:pPr>
            <a:r>
              <a:rPr lang="en-US" sz="1800" b="1" dirty="0">
                <a:latin typeface="Times New Roman" panose="02020603050405020304" pitchFamily="18" charset="0"/>
                <a:cs typeface="Times New Roman" panose="02020603050405020304" pitchFamily="18" charset="0"/>
              </a:rPr>
              <a:t>Email phishing</a:t>
            </a:r>
            <a:r>
              <a:rPr lang="en-US" sz="1800" b="1" dirty="0" smtClean="0">
                <a:latin typeface="Times New Roman" panose="02020603050405020304" pitchFamily="18" charset="0"/>
                <a:cs typeface="Times New Roman" panose="02020603050405020304" pitchFamily="18" charset="0"/>
              </a:rPr>
              <a:t>:</a:t>
            </a:r>
          </a:p>
          <a:p>
            <a:pPr marL="342900" indent="-342900" algn="just">
              <a:buFont typeface="+mj-lt"/>
              <a:buAutoNum type="arabicPeriod"/>
            </a:pPr>
            <a:r>
              <a:rPr lang="en-US" sz="1800" b="1" dirty="0" err="1">
                <a:latin typeface="Times New Roman" panose="02020603050405020304" pitchFamily="18" charset="0"/>
                <a:cs typeface="Times New Roman" panose="02020603050405020304" pitchFamily="18" charset="0"/>
              </a:rPr>
              <a:t>Smishing</a:t>
            </a:r>
            <a:r>
              <a:rPr lang="en-US" sz="1800" b="1" dirty="0">
                <a:latin typeface="Times New Roman" panose="02020603050405020304" pitchFamily="18" charset="0"/>
                <a:cs typeface="Times New Roman" panose="02020603050405020304" pitchFamily="18" charset="0"/>
              </a:rPr>
              <a:t>/SMS phishing</a:t>
            </a:r>
            <a:r>
              <a:rPr lang="en-US" sz="1800" b="1" dirty="0" smtClean="0">
                <a:latin typeface="Times New Roman" panose="02020603050405020304" pitchFamily="18" charset="0"/>
                <a:cs typeface="Times New Roman" panose="02020603050405020304" pitchFamily="18" charset="0"/>
              </a:rPr>
              <a:t>:</a:t>
            </a:r>
          </a:p>
          <a:p>
            <a:pPr marL="342900" indent="-342900" algn="just">
              <a:buFont typeface="+mj-lt"/>
              <a:buAutoNum type="arabicPeriod"/>
            </a:pPr>
            <a:r>
              <a:rPr lang="en-US" sz="1800" b="1" dirty="0">
                <a:latin typeface="Times New Roman" panose="02020603050405020304" pitchFamily="18" charset="0"/>
                <a:cs typeface="Times New Roman" panose="02020603050405020304" pitchFamily="18" charset="0"/>
              </a:rPr>
              <a:t>Vishing/Voice phishing:</a:t>
            </a:r>
            <a:r>
              <a:rPr lang="en-US" sz="1800" dirty="0">
                <a:latin typeface="Times New Roman" panose="02020603050405020304" pitchFamily="18" charset="0"/>
                <a:cs typeface="Times New Roman" panose="02020603050405020304" pitchFamily="18" charset="0"/>
              </a:rPr>
              <a:t> </a:t>
            </a:r>
            <a:endParaRPr lang="en-US" sz="1800" dirty="0" smtClean="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800" b="1" dirty="0">
                <a:latin typeface="Times New Roman" panose="02020603050405020304" pitchFamily="18" charset="0"/>
                <a:cs typeface="Times New Roman" panose="02020603050405020304" pitchFamily="18" charset="0"/>
              </a:rPr>
              <a:t>Angler phishing</a:t>
            </a:r>
            <a:r>
              <a:rPr lang="en-US" sz="1800" b="1" dirty="0" smtClean="0">
                <a:latin typeface="Times New Roman" panose="02020603050405020304" pitchFamily="18" charset="0"/>
                <a:cs typeface="Times New Roman" panose="02020603050405020304" pitchFamily="18" charset="0"/>
              </a:rPr>
              <a:t>:</a:t>
            </a:r>
          </a:p>
          <a:p>
            <a:pPr marL="342900" indent="-342900" algn="just">
              <a:buFont typeface="+mj-lt"/>
              <a:buAutoNum type="arabicPeriod"/>
            </a:pPr>
            <a:r>
              <a:rPr lang="en-US" sz="1800" b="1" dirty="0">
                <a:latin typeface="Times New Roman" panose="02020603050405020304" pitchFamily="18" charset="0"/>
                <a:cs typeface="Times New Roman" panose="02020603050405020304" pitchFamily="18" charset="0"/>
              </a:rPr>
              <a:t>Pop-up phishing</a:t>
            </a:r>
            <a:r>
              <a:rPr lang="en-US" sz="1800" b="1" dirty="0" smtClean="0">
                <a:latin typeface="Times New Roman" panose="02020603050405020304" pitchFamily="18" charset="0"/>
                <a:cs typeface="Times New Roman" panose="02020603050405020304" pitchFamily="18" charset="0"/>
              </a:rPr>
              <a:t>:</a:t>
            </a:r>
          </a:p>
          <a:p>
            <a:pPr marL="342900" indent="-342900" algn="just">
              <a:buFont typeface="+mj-lt"/>
              <a:buAutoNum type="arabicPeriod"/>
            </a:pPr>
            <a:r>
              <a:rPr lang="en-US" sz="1800" b="1" dirty="0">
                <a:latin typeface="Times New Roman" panose="02020603050405020304" pitchFamily="18" charset="0"/>
                <a:cs typeface="Times New Roman" panose="02020603050405020304" pitchFamily="18" charset="0"/>
              </a:rPr>
              <a:t>Spear phishing</a:t>
            </a:r>
            <a:r>
              <a:rPr lang="en-US" sz="1800" b="1" dirty="0" smtClean="0">
                <a:latin typeface="Times New Roman" panose="02020603050405020304" pitchFamily="18" charset="0"/>
                <a:cs typeface="Times New Roman" panose="02020603050405020304" pitchFamily="18" charset="0"/>
              </a:rPr>
              <a:t>:</a:t>
            </a:r>
          </a:p>
          <a:p>
            <a:pPr marL="342900" indent="-342900" algn="just">
              <a:buFont typeface="+mj-lt"/>
              <a:buAutoNum type="arabicPeriod"/>
            </a:pPr>
            <a:r>
              <a:rPr lang="en-US" sz="1800" b="1" dirty="0">
                <a:latin typeface="Times New Roman" panose="02020603050405020304" pitchFamily="18" charset="0"/>
                <a:cs typeface="Times New Roman" panose="02020603050405020304" pitchFamily="18" charset="0"/>
              </a:rPr>
              <a:t>Whaling attacks:</a:t>
            </a:r>
            <a:r>
              <a:rPr lang="en-US" sz="1800" dirty="0">
                <a:latin typeface="Times New Roman" panose="02020603050405020304" pitchFamily="18" charset="0"/>
                <a:cs typeface="Times New Roman" panose="02020603050405020304" pitchFamily="18" charset="0"/>
              </a:rPr>
              <a:t> </a:t>
            </a:r>
            <a:endParaRPr lang="en-US" sz="1800" dirty="0" smtClean="0">
              <a:latin typeface="Times New Roman" panose="02020603050405020304" pitchFamily="18" charset="0"/>
              <a:cs typeface="Times New Roman" panose="02020603050405020304" pitchFamily="18" charset="0"/>
            </a:endParaRPr>
          </a:p>
          <a:p>
            <a:pPr marL="342900" indent="-342900" algn="just">
              <a:buFont typeface="+mj-lt"/>
              <a:buAutoNum type="arabicPeriod"/>
            </a:pPr>
            <a:r>
              <a:rPr lang="en-US" sz="1800" b="1" dirty="0">
                <a:latin typeface="Times New Roman" panose="02020603050405020304" pitchFamily="18" charset="0"/>
                <a:cs typeface="Times New Roman" panose="02020603050405020304" pitchFamily="18" charset="0"/>
              </a:rPr>
              <a:t>Clone phishing</a:t>
            </a:r>
            <a:r>
              <a:rPr lang="en-US" sz="1800" b="1" dirty="0" smtClean="0">
                <a:latin typeface="Times New Roman" panose="02020603050405020304" pitchFamily="18" charset="0"/>
                <a:cs typeface="Times New Roman" panose="02020603050405020304" pitchFamily="18" charset="0"/>
              </a:rPr>
              <a:t>:</a:t>
            </a:r>
          </a:p>
          <a:p>
            <a:pPr marL="342900" indent="-342900" algn="just">
              <a:buFont typeface="+mj-lt"/>
              <a:buAutoNum type="arabicPeriod"/>
            </a:pPr>
            <a:r>
              <a:rPr lang="en-US" sz="1800" b="1" dirty="0">
                <a:latin typeface="Times New Roman" panose="02020603050405020304" pitchFamily="18" charset="0"/>
                <a:cs typeface="Times New Roman" panose="02020603050405020304" pitchFamily="18" charset="0"/>
              </a:rPr>
              <a:t>Evil twin phishing</a:t>
            </a:r>
            <a:r>
              <a:rPr lang="en-US" sz="1800" b="1" dirty="0" smtClean="0">
                <a:latin typeface="Times New Roman" panose="02020603050405020304" pitchFamily="18" charset="0"/>
                <a:cs typeface="Times New Roman" panose="02020603050405020304" pitchFamily="18" charset="0"/>
              </a:rPr>
              <a:t>:</a:t>
            </a:r>
          </a:p>
          <a:p>
            <a:pPr marL="342900" indent="-342900" algn="just">
              <a:buFont typeface="+mj-lt"/>
              <a:buAutoNum type="arabicPeriod"/>
            </a:pPr>
            <a:r>
              <a:rPr lang="en-US" sz="1800" b="1" dirty="0">
                <a:latin typeface="Times New Roman" panose="02020603050405020304" pitchFamily="18" charset="0"/>
                <a:cs typeface="Times New Roman" panose="02020603050405020304" pitchFamily="18" charset="0"/>
              </a:rPr>
              <a:t>Pharming:</a:t>
            </a:r>
          </a:p>
        </p:txBody>
      </p:sp>
    </p:spTree>
    <p:extLst>
      <p:ext uri="{BB962C8B-B14F-4D97-AF65-F5344CB8AC3E}">
        <p14:creationId xmlns:p14="http://schemas.microsoft.com/office/powerpoint/2010/main" val="25805868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02904" y="336883"/>
            <a:ext cx="3932237" cy="873493"/>
          </a:xfrm>
        </p:spPr>
        <p:txBody>
          <a:bodyPr>
            <a:noAutofit/>
          </a:bodyPr>
          <a:lstStyle/>
          <a:p>
            <a:r>
              <a:rPr lang="en-US" dirty="0" smtClean="0">
                <a:latin typeface="Times New Roman" panose="02020603050405020304" pitchFamily="18" charset="0"/>
                <a:cs typeface="Times New Roman" panose="02020603050405020304" pitchFamily="18" charset="0"/>
              </a:rPr>
              <a:t>Example from real worlds attack </a:t>
            </a:r>
            <a:endParaRPr lang="en-US" dirty="0">
              <a:latin typeface="Times New Roman" panose="02020603050405020304" pitchFamily="18" charset="0"/>
              <a:cs typeface="Times New Roman" panose="02020603050405020304" pitchFamily="18" charset="0"/>
            </a:endParaRPr>
          </a:p>
        </p:txBody>
      </p:sp>
      <p:sp>
        <p:nvSpPr>
          <p:cNvPr id="6" name="Text Placeholder 5"/>
          <p:cNvSpPr>
            <a:spLocks noGrp="1"/>
          </p:cNvSpPr>
          <p:nvPr>
            <p:ph type="body" sz="half" idx="2"/>
          </p:nvPr>
        </p:nvSpPr>
        <p:spPr>
          <a:xfrm>
            <a:off x="502904" y="1366787"/>
            <a:ext cx="4269121" cy="4502201"/>
          </a:xfrm>
        </p:spPr>
        <p:txBody>
          <a:bodyPr>
            <a:noAutofit/>
          </a:bodyPr>
          <a:lstStyle/>
          <a:p>
            <a:pPr marL="285750" indent="-285750">
              <a:buFont typeface="Arial" panose="020B0604020202020204" pitchFamily="34" charset="0"/>
              <a:buChar char="•"/>
            </a:pPr>
            <a:r>
              <a:rPr lang="en-US" sz="1800" dirty="0" err="1" smtClean="0">
                <a:latin typeface="Times New Roman" panose="02020603050405020304" pitchFamily="18" charset="0"/>
                <a:cs typeface="Times New Roman" panose="02020603050405020304" pitchFamily="18" charset="0"/>
              </a:rPr>
              <a:t>AOHell</a:t>
            </a:r>
            <a:r>
              <a:rPr lang="en-US" sz="1800" dirty="0" smtClean="0">
                <a:latin typeface="Times New Roman" panose="02020603050405020304" pitchFamily="18" charset="0"/>
                <a:cs typeface="Times New Roman" panose="02020603050405020304" pitchFamily="18" charset="0"/>
              </a:rPr>
              <a:t>, the first recorded Example:</a:t>
            </a:r>
          </a:p>
          <a:p>
            <a:r>
              <a:rPr lang="en-US" sz="1800" dirty="0" smtClean="0">
                <a:latin typeface="Times New Roman" panose="02020603050405020304" pitchFamily="18" charset="0"/>
                <a:cs typeface="Times New Roman" panose="02020603050405020304" pitchFamily="18" charset="0"/>
              </a:rPr>
              <a:t>   Back in early 1994, a malicious  program called </a:t>
            </a:r>
            <a:r>
              <a:rPr lang="en-US" sz="1800" dirty="0" err="1" smtClean="0">
                <a:latin typeface="Times New Roman" panose="02020603050405020304" pitchFamily="18" charset="0"/>
                <a:cs typeface="Times New Roman" panose="02020603050405020304" pitchFamily="18" charset="0"/>
              </a:rPr>
              <a:t>AOHell</a:t>
            </a:r>
            <a:r>
              <a:rPr lang="en-US" sz="1800" dirty="0" smtClean="0">
                <a:latin typeface="Times New Roman" panose="02020603050405020304" pitchFamily="18" charset="0"/>
                <a:cs typeface="Times New Roman" panose="02020603050405020304" pitchFamily="18" charset="0"/>
              </a:rPr>
              <a:t>  was developed by a Pennsylvania teenager and was intended to crack America Online (AOL) Account.</a:t>
            </a:r>
          </a:p>
          <a:p>
            <a:pPr marL="285750" indent="-285750">
              <a:buFont typeface="Arial" panose="020B0604020202020204" pitchFamily="34" charset="0"/>
              <a:buChar char="•"/>
            </a:pPr>
            <a:r>
              <a:rPr lang="en-US" sz="1800" dirty="0" smtClean="0">
                <a:latin typeface="Times New Roman" panose="02020603050405020304" pitchFamily="18" charset="0"/>
                <a:cs typeface="Times New Roman" panose="02020603050405020304" pitchFamily="18" charset="0"/>
              </a:rPr>
              <a:t>The </a:t>
            </a:r>
            <a:r>
              <a:rPr lang="en-US" sz="1800" dirty="0" err="1" smtClean="0">
                <a:latin typeface="Times New Roman" panose="02020603050405020304" pitchFamily="18" charset="0"/>
                <a:cs typeface="Times New Roman" panose="02020603050405020304" pitchFamily="18" charset="0"/>
              </a:rPr>
              <a:t>Nordea</a:t>
            </a:r>
            <a:r>
              <a:rPr lang="en-US" sz="1800" dirty="0" smtClean="0">
                <a:latin typeface="Times New Roman" panose="02020603050405020304" pitchFamily="18" charset="0"/>
                <a:cs typeface="Times New Roman" panose="02020603050405020304" pitchFamily="18" charset="0"/>
              </a:rPr>
              <a:t> Bank Incident:</a:t>
            </a:r>
          </a:p>
          <a:p>
            <a:r>
              <a:rPr lang="en-US" sz="1800" dirty="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   1n 2007, Swedish Bank </a:t>
            </a:r>
            <a:r>
              <a:rPr lang="en-US" sz="1800" dirty="0" err="1" smtClean="0">
                <a:latin typeface="Times New Roman" panose="02020603050405020304" pitchFamily="18" charset="0"/>
                <a:cs typeface="Times New Roman" panose="02020603050405020304" pitchFamily="18" charset="0"/>
              </a:rPr>
              <a:t>Nordea</a:t>
            </a:r>
            <a:r>
              <a:rPr lang="en-US" sz="1800" dirty="0" smtClean="0">
                <a:latin typeface="Times New Roman" panose="02020603050405020304" pitchFamily="18" charset="0"/>
                <a:cs typeface="Times New Roman" panose="02020603050405020304" pitchFamily="18" charset="0"/>
              </a:rPr>
              <a:t> lost over 7 million kronor when phishers managed to send fraudulent emails out to bank customers, </a:t>
            </a:r>
            <a:r>
              <a:rPr lang="en-US" sz="1800" dirty="0" err="1" smtClean="0">
                <a:latin typeface="Times New Roman" panose="02020603050405020304" pitchFamily="18" charset="0"/>
                <a:cs typeface="Times New Roman" panose="02020603050405020304" pitchFamily="18" charset="0"/>
              </a:rPr>
              <a:t>lurning</a:t>
            </a:r>
            <a:r>
              <a:rPr lang="en-US" sz="1800" dirty="0" smtClean="0">
                <a:latin typeface="Times New Roman" panose="02020603050405020304" pitchFamily="18" charset="0"/>
                <a:cs typeface="Times New Roman" panose="02020603050405020304" pitchFamily="18" charset="0"/>
              </a:rPr>
              <a:t> them to install the </a:t>
            </a:r>
            <a:r>
              <a:rPr lang="en-US" sz="1800" dirty="0" err="1" smtClean="0">
                <a:latin typeface="Times New Roman" panose="02020603050405020304" pitchFamily="18" charset="0"/>
                <a:cs typeface="Times New Roman" panose="02020603050405020304" pitchFamily="18" charset="0"/>
              </a:rPr>
              <a:t>haxdoor</a:t>
            </a:r>
            <a:r>
              <a:rPr lang="en-US" sz="1800" dirty="0" smtClean="0">
                <a:latin typeface="Times New Roman" panose="02020603050405020304" pitchFamily="18" charset="0"/>
                <a:cs typeface="Times New Roman" panose="02020603050405020304" pitchFamily="18" charset="0"/>
              </a:rPr>
              <a:t> </a:t>
            </a:r>
            <a:r>
              <a:rPr lang="en-US" sz="1800" dirty="0" err="1" smtClean="0">
                <a:latin typeface="Times New Roman" panose="02020603050405020304" pitchFamily="18" charset="0"/>
                <a:cs typeface="Times New Roman" panose="02020603050405020304" pitchFamily="18" charset="0"/>
              </a:rPr>
              <a:t>Troojan</a:t>
            </a:r>
            <a:r>
              <a:rPr lang="en-US" sz="1800" dirty="0" smtClean="0">
                <a:latin typeface="Times New Roman" panose="02020603050405020304" pitchFamily="18" charset="0"/>
                <a:cs typeface="Times New Roman" panose="02020603050405020304" pitchFamily="18" charset="0"/>
              </a:rPr>
              <a:t> </a:t>
            </a:r>
            <a:endParaRPr lang="en-US" sz="1800"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1800" dirty="0" smtClean="0">
                <a:latin typeface="Times New Roman" panose="02020603050405020304" pitchFamily="18" charset="0"/>
                <a:cs typeface="Times New Roman" panose="02020603050405020304" pitchFamily="18" charset="0"/>
              </a:rPr>
              <a:t>Operation phishing </a:t>
            </a:r>
            <a:r>
              <a:rPr lang="en-US" sz="1800" dirty="0" err="1" smtClean="0">
                <a:latin typeface="Times New Roman" panose="02020603050405020304" pitchFamily="18" charset="0"/>
                <a:cs typeface="Times New Roman" panose="02020603050405020304" pitchFamily="18" charset="0"/>
              </a:rPr>
              <a:t>phry</a:t>
            </a:r>
            <a:r>
              <a:rPr lang="en-US" sz="1800" dirty="0" smtClean="0">
                <a:latin typeface="Times New Roman" panose="02020603050405020304" pitchFamily="18" charset="0"/>
                <a:cs typeface="Times New Roman" panose="02020603050405020304" pitchFamily="18" charset="0"/>
              </a:rPr>
              <a:t>:</a:t>
            </a:r>
          </a:p>
          <a:p>
            <a:r>
              <a:rPr lang="en-US" sz="1800" dirty="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    2009 saw one of FBI’s</a:t>
            </a:r>
            <a:r>
              <a:rPr lang="en-US" sz="1800" dirty="0">
                <a:latin typeface="Times New Roman" panose="02020603050405020304" pitchFamily="18" charset="0"/>
                <a:cs typeface="Times New Roman" panose="02020603050405020304" pitchFamily="18" charset="0"/>
              </a:rPr>
              <a:t> </a:t>
            </a:r>
            <a:r>
              <a:rPr lang="en-US" sz="1800" dirty="0" smtClean="0">
                <a:latin typeface="Times New Roman" panose="02020603050405020304" pitchFamily="18" charset="0"/>
                <a:cs typeface="Times New Roman" panose="02020603050405020304" pitchFamily="18" charset="0"/>
              </a:rPr>
              <a:t>biggest cybersecurity busts ever 1.5 million dollar was stolen via bank frauds by various cyber </a:t>
            </a:r>
            <a:r>
              <a:rPr lang="en-US" sz="1800" dirty="0" err="1" smtClean="0">
                <a:latin typeface="Times New Roman" panose="02020603050405020304" pitchFamily="18" charset="0"/>
                <a:cs typeface="Times New Roman" panose="02020603050405020304" pitchFamily="18" charset="0"/>
              </a:rPr>
              <a:t>thevies</a:t>
            </a:r>
            <a:r>
              <a:rPr lang="en-US" sz="1800" dirty="0" smtClean="0">
                <a:latin typeface="Times New Roman" panose="02020603050405020304" pitchFamily="18" charset="0"/>
                <a:cs typeface="Times New Roman" panose="02020603050405020304" pitchFamily="18" charset="0"/>
              </a:rPr>
              <a:t> located in United States and Egypt.</a:t>
            </a:r>
          </a:p>
        </p:txBody>
      </p:sp>
      <p:pic>
        <p:nvPicPr>
          <p:cNvPr id="9" name="Content Placeholder 8"/>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4948836" y="1366787"/>
            <a:ext cx="6879511" cy="4658612"/>
          </a:xfrm>
        </p:spPr>
      </p:pic>
    </p:spTree>
    <p:extLst>
      <p:ext uri="{BB962C8B-B14F-4D97-AF65-F5344CB8AC3E}">
        <p14:creationId xmlns:p14="http://schemas.microsoft.com/office/powerpoint/2010/main" val="3335112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28705" y="565609"/>
            <a:ext cx="5146232" cy="813062"/>
          </a:xfrm>
        </p:spPr>
        <p:txBody>
          <a:bodyPr>
            <a:noAutofit/>
          </a:bodyPr>
          <a:lstStyle/>
          <a:p>
            <a:r>
              <a:rPr lang="en-US" dirty="0" smtClean="0">
                <a:latin typeface="Times New Roman" panose="02020603050405020304" pitchFamily="18" charset="0"/>
                <a:cs typeface="Times New Roman" panose="02020603050405020304" pitchFamily="18" charset="0"/>
              </a:rPr>
              <a:t>Steps to identify Phishing attack</a:t>
            </a:r>
            <a:endParaRPr lang="en-US" dirty="0">
              <a:latin typeface="Times New Roman" panose="02020603050405020304" pitchFamily="18" charset="0"/>
              <a:cs typeface="Times New Roman" panose="02020603050405020304" pitchFamily="18" charset="0"/>
            </a:endParaRPr>
          </a:p>
        </p:txBody>
      </p:sp>
      <p:pic>
        <p:nvPicPr>
          <p:cNvPr id="5" name="Content Placeholder 4"/>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6042582" y="443060"/>
            <a:ext cx="5288436" cy="6033153"/>
          </a:xfrm>
        </p:spPr>
      </p:pic>
      <p:sp>
        <p:nvSpPr>
          <p:cNvPr id="4" name="Text Placeholder 3"/>
          <p:cNvSpPr>
            <a:spLocks noGrp="1"/>
          </p:cNvSpPr>
          <p:nvPr>
            <p:ph type="body" sz="half" idx="2"/>
          </p:nvPr>
        </p:nvSpPr>
        <p:spPr>
          <a:xfrm>
            <a:off x="528704" y="1868864"/>
            <a:ext cx="5146233" cy="4098304"/>
          </a:xfrm>
        </p:spPr>
        <p:txBody>
          <a:bodyPr>
            <a:normAutofit/>
          </a:bodyPr>
          <a:lstStyle/>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Check the sender name.</a:t>
            </a:r>
          </a:p>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Check for Typos.</a:t>
            </a:r>
          </a:p>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Don’t share sensitive information hastily.</a:t>
            </a:r>
          </a:p>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Don’t fall for Urgency.</a:t>
            </a:r>
          </a:p>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Hover but don’t click . </a:t>
            </a:r>
          </a:p>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Attachment can be dangerous .</a:t>
            </a:r>
          </a:p>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Is it to good to be true.</a:t>
            </a:r>
          </a:p>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Keep your devices up to date.</a:t>
            </a:r>
          </a:p>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Regularly check your Accounts</a:t>
            </a:r>
          </a:p>
          <a:p>
            <a:pPr marL="342900" indent="-342900">
              <a:buFont typeface="+mj-lt"/>
              <a:buAutoNum type="arabicPeriod"/>
            </a:pPr>
            <a:r>
              <a:rPr lang="en-US" sz="2000" dirty="0" smtClean="0">
                <a:latin typeface="Times New Roman" panose="02020603050405020304" pitchFamily="18" charset="0"/>
                <a:cs typeface="Times New Roman" panose="02020603050405020304" pitchFamily="18" charset="0"/>
              </a:rPr>
              <a:t>When in doubt, Call out </a:t>
            </a:r>
          </a:p>
          <a:p>
            <a:endParaRPr lang="en-US" sz="2000" dirty="0" smtClean="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90190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17581" y="150829"/>
            <a:ext cx="6618403" cy="908264"/>
          </a:xfrm>
        </p:spPr>
        <p:txBody>
          <a:bodyPr>
            <a:normAutofit/>
          </a:bodyPr>
          <a:lstStyle/>
          <a:p>
            <a:pPr algn="just"/>
            <a:r>
              <a:rPr lang="en-US" sz="3200" dirty="0" smtClean="0">
                <a:latin typeface="Times New Roman" panose="02020603050405020304" pitchFamily="18" charset="0"/>
                <a:cs typeface="Times New Roman" panose="02020603050405020304" pitchFamily="18" charset="0"/>
              </a:rPr>
              <a:t>How to prevent from phishing attacks</a:t>
            </a:r>
            <a:endParaRPr lang="en-US" sz="32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707010" y="1059093"/>
            <a:ext cx="10624009" cy="5755422"/>
          </a:xfrm>
          <a:prstGeom prst="rect">
            <a:avLst/>
          </a:prstGeom>
          <a:noFill/>
        </p:spPr>
        <p:txBody>
          <a:bodyPr wrap="square" rtlCol="0">
            <a:spAutoFit/>
          </a:bodyPr>
          <a:lstStyle/>
          <a:p>
            <a:pPr algn="just"/>
            <a:r>
              <a:rPr lang="en-GB" sz="1600">
                <a:latin typeface="Times New Roman" panose="02020603050405020304" pitchFamily="18" charset="0"/>
                <a:cs typeface="Times New Roman" panose="02020603050405020304" pitchFamily="18" charset="0"/>
              </a:rPr>
              <a:t>As with any kind of unsolicited email (often referred to as ‘spam’), phishing emails cannot be completely eliminated by a security tool or filtering service. However, there are several actions users can take to diminish the chances of a successful attack:</a:t>
            </a:r>
          </a:p>
          <a:p>
            <a:pPr algn="just"/>
            <a:r>
              <a:rPr lang="en-GB" sz="1600" b="1">
                <a:latin typeface="Times New Roman" panose="02020603050405020304" pitchFamily="18" charset="0"/>
                <a:cs typeface="Times New Roman" panose="02020603050405020304" pitchFamily="18" charset="0"/>
              </a:rPr>
              <a:t>Evaluate emails for suspicious elements.</a:t>
            </a:r>
            <a:r>
              <a:rPr lang="en-GB" sz="1600">
                <a:latin typeface="Times New Roman" panose="02020603050405020304" pitchFamily="18" charset="0"/>
                <a:cs typeface="Times New Roman" panose="02020603050405020304" pitchFamily="18" charset="0"/>
              </a:rPr>
              <a:t> Email headers may reveal deceptively-worded sender names or email addresses, while the body may include attachments and links that camouflage malicious code. Users should err on the side of caution when opening a message from an unfamiliar sender.</a:t>
            </a:r>
          </a:p>
          <a:p>
            <a:pPr algn="just"/>
            <a:r>
              <a:rPr lang="en-GB" sz="1600" b="1">
                <a:latin typeface="Times New Roman" panose="02020603050405020304" pitchFamily="18" charset="0"/>
                <a:cs typeface="Times New Roman" panose="02020603050405020304" pitchFamily="18" charset="0"/>
              </a:rPr>
              <a:t>Do not share personal information.</a:t>
            </a:r>
            <a:r>
              <a:rPr lang="en-GB" sz="1600">
                <a:latin typeface="Times New Roman" panose="02020603050405020304" pitchFamily="18" charset="0"/>
                <a:cs typeface="Times New Roman" panose="02020603050405020304" pitchFamily="18" charset="0"/>
              </a:rPr>
              <a:t> Even when communicating with a trusted individual, personal information — e.g. Social Security numbers, bank information, passwords, etc. — should never be exchanged in the body of an email.</a:t>
            </a:r>
          </a:p>
          <a:p>
            <a:pPr algn="just"/>
            <a:r>
              <a:rPr lang="en-GB" sz="1600" b="1">
                <a:latin typeface="Times New Roman" panose="02020603050405020304" pitchFamily="18" charset="0"/>
                <a:cs typeface="Times New Roman" panose="02020603050405020304" pitchFamily="18" charset="0"/>
              </a:rPr>
              <a:t>Block spam.</a:t>
            </a:r>
            <a:r>
              <a:rPr lang="en-GB" sz="1600">
                <a:latin typeface="Times New Roman" panose="02020603050405020304" pitchFamily="18" charset="0"/>
                <a:cs typeface="Times New Roman" panose="02020603050405020304" pitchFamily="18" charset="0"/>
              </a:rPr>
              <a:t> Most email clients come with built-in spam filters, but third-party filtering services can give users more granular control over their email. Other </a:t>
            </a:r>
            <a:r>
              <a:rPr lang="en-GB" sz="1600">
                <a:latin typeface="Times New Roman" panose="02020603050405020304" pitchFamily="18" charset="0"/>
                <a:cs typeface="Times New Roman" panose="02020603050405020304" pitchFamily="18" charset="0"/>
                <a:hlinkClick r:id="rId2"/>
              </a:rPr>
              <a:t>recommendations for avoiding email spam</a:t>
            </a:r>
            <a:r>
              <a:rPr lang="en-GB" sz="1600">
                <a:latin typeface="Times New Roman" panose="02020603050405020304" pitchFamily="18" charset="0"/>
                <a:cs typeface="Times New Roman" panose="02020603050405020304" pitchFamily="18" charset="0"/>
              </a:rPr>
              <a:t> include unsubscribing from mailing lists, refusing to open spam emails, and keeping email addresses private (i.e. not listing them on an organization’s external-facing website).</a:t>
            </a:r>
          </a:p>
          <a:p>
            <a:pPr algn="just"/>
            <a:r>
              <a:rPr lang="en-GB" sz="1600" b="1">
                <a:latin typeface="Times New Roman" panose="02020603050405020304" pitchFamily="18" charset="0"/>
                <a:cs typeface="Times New Roman" panose="02020603050405020304" pitchFamily="18" charset="0"/>
              </a:rPr>
              <a:t>Use email security protocols.</a:t>
            </a:r>
            <a:r>
              <a:rPr lang="en-GB" sz="1600">
                <a:latin typeface="Times New Roman" panose="02020603050405020304" pitchFamily="18" charset="0"/>
                <a:cs typeface="Times New Roman" panose="02020603050405020304" pitchFamily="18" charset="0"/>
              </a:rPr>
              <a:t> Email authentication methods like SPF, DKIM, and DMARC records help verify the source of an email. Domain owners can configure these records to make it difficult for attackers to impersonate their domains in a </a:t>
            </a:r>
            <a:r>
              <a:rPr lang="en-GB" sz="1600">
                <a:latin typeface="Times New Roman" panose="02020603050405020304" pitchFamily="18" charset="0"/>
                <a:cs typeface="Times New Roman" panose="02020603050405020304" pitchFamily="18" charset="0"/>
                <a:hlinkClick r:id="rId3"/>
              </a:rPr>
              <a:t>domain spoofing</a:t>
            </a:r>
            <a:r>
              <a:rPr lang="en-GB" sz="1600">
                <a:latin typeface="Times New Roman" panose="02020603050405020304" pitchFamily="18" charset="0"/>
                <a:cs typeface="Times New Roman" panose="02020603050405020304" pitchFamily="18" charset="0"/>
              </a:rPr>
              <a:t> attack.</a:t>
            </a:r>
          </a:p>
          <a:p>
            <a:pPr algn="just"/>
            <a:r>
              <a:rPr lang="en-GB" sz="1600" b="1">
                <a:latin typeface="Times New Roman" panose="02020603050405020304" pitchFamily="18" charset="0"/>
                <a:cs typeface="Times New Roman" panose="02020603050405020304" pitchFamily="18" charset="0"/>
              </a:rPr>
              <a:t>Run a browser isolation service.</a:t>
            </a:r>
            <a:r>
              <a:rPr lang="en-GB" sz="1600">
                <a:latin typeface="Times New Roman" panose="02020603050405020304" pitchFamily="18" charset="0"/>
                <a:cs typeface="Times New Roman" panose="02020603050405020304" pitchFamily="18" charset="0"/>
              </a:rPr>
              <a:t> </a:t>
            </a:r>
            <a:r>
              <a:rPr lang="en-GB" sz="1600">
                <a:latin typeface="Times New Roman" panose="02020603050405020304" pitchFamily="18" charset="0"/>
                <a:cs typeface="Times New Roman" panose="02020603050405020304" pitchFamily="18" charset="0"/>
                <a:hlinkClick r:id="rId4"/>
              </a:rPr>
              <a:t>Browser isolation</a:t>
            </a:r>
            <a:r>
              <a:rPr lang="en-GB" sz="1600">
                <a:latin typeface="Times New Roman" panose="02020603050405020304" pitchFamily="18" charset="0"/>
                <a:cs typeface="Times New Roman" panose="02020603050405020304" pitchFamily="18" charset="0"/>
              </a:rPr>
              <a:t> services isolate and execute browser code in the cloud, protecting users from triggering malware attachments and links that may be delivered through a web-based email client.</a:t>
            </a:r>
          </a:p>
          <a:p>
            <a:pPr algn="just"/>
            <a:r>
              <a:rPr lang="en-GB" sz="1600" b="1">
                <a:latin typeface="Times New Roman" panose="02020603050405020304" pitchFamily="18" charset="0"/>
                <a:cs typeface="Times New Roman" panose="02020603050405020304" pitchFamily="18" charset="0"/>
              </a:rPr>
              <a:t>Filter harmful traffic with a secure web gateway.</a:t>
            </a:r>
            <a:r>
              <a:rPr lang="en-GB" sz="1600">
                <a:latin typeface="Times New Roman" panose="02020603050405020304" pitchFamily="18" charset="0"/>
                <a:cs typeface="Times New Roman" panose="02020603050405020304" pitchFamily="18" charset="0"/>
              </a:rPr>
              <a:t> A </a:t>
            </a:r>
            <a:r>
              <a:rPr lang="en-GB" sz="1600">
                <a:latin typeface="Times New Roman" panose="02020603050405020304" pitchFamily="18" charset="0"/>
                <a:cs typeface="Times New Roman" panose="02020603050405020304" pitchFamily="18" charset="0"/>
                <a:hlinkClick r:id="rId5"/>
              </a:rPr>
              <a:t>secure web gateway (SWG)</a:t>
            </a:r>
            <a:r>
              <a:rPr lang="en-GB" sz="1600">
                <a:latin typeface="Times New Roman" panose="02020603050405020304" pitchFamily="18" charset="0"/>
                <a:cs typeface="Times New Roman" panose="02020603050405020304" pitchFamily="18" charset="0"/>
              </a:rPr>
              <a:t> inspects data and network traffic for known malware, then blocks incoming requests according to predetermined security policies. It can also be configured to prevent users from downloading files (like those that may be attached to a phishing email) or sharing sensitive data.</a:t>
            </a:r>
          </a:p>
          <a:p>
            <a:pPr algn="just"/>
            <a:r>
              <a:rPr lang="en-GB" sz="1600" b="1">
                <a:latin typeface="Times New Roman" panose="02020603050405020304" pitchFamily="18" charset="0"/>
                <a:cs typeface="Times New Roman" panose="02020603050405020304" pitchFamily="18" charset="0"/>
              </a:rPr>
              <a:t>Verify the message with the sender.</a:t>
            </a:r>
            <a:r>
              <a:rPr lang="en-GB" sz="1600">
                <a:latin typeface="Times New Roman" panose="02020603050405020304" pitchFamily="18" charset="0"/>
                <a:cs typeface="Times New Roman" panose="02020603050405020304" pitchFamily="18" charset="0"/>
              </a:rPr>
              <a:t> If an email message still seems suspicious, it may be necessary to independently confirm the message was sent by a legitimate individual or organization. There are several verification methods that can be used to do this, like a phone call or text message. When in doubt, ask the sender if there is a more secure way to transmit any sensitive information they may have requested.</a:t>
            </a:r>
          </a:p>
        </p:txBody>
      </p:sp>
    </p:spTree>
    <p:extLst>
      <p:ext uri="{BB962C8B-B14F-4D97-AF65-F5344CB8AC3E}">
        <p14:creationId xmlns:p14="http://schemas.microsoft.com/office/powerpoint/2010/main" val="7651791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02422" y="650449"/>
            <a:ext cx="5925141" cy="804569"/>
          </a:xfrm>
        </p:spPr>
        <p:txBody>
          <a:bodyPr>
            <a:normAutofit/>
          </a:bodyPr>
          <a:lstStyle/>
          <a:p>
            <a:pPr algn="just"/>
            <a:r>
              <a:rPr lang="en-US" sz="3200" dirty="0" smtClean="0">
                <a:latin typeface="Times New Roman" panose="02020603050405020304" pitchFamily="18" charset="0"/>
                <a:cs typeface="Times New Roman" panose="02020603050405020304" pitchFamily="18" charset="0"/>
              </a:rPr>
              <a:t>What to do if you fall Victim </a:t>
            </a:r>
            <a:endParaRPr lang="en-US" sz="32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348792" y="1941922"/>
            <a:ext cx="7569723" cy="3108543"/>
          </a:xfrm>
          <a:prstGeom prst="rect">
            <a:avLst/>
          </a:prstGeom>
          <a:noFill/>
        </p:spPr>
        <p:txBody>
          <a:bodyPr wrap="square" rtlCol="0">
            <a:spAutoFit/>
          </a:bodyPr>
          <a:lstStyle/>
          <a:p>
            <a:pPr marL="457200" indent="-457200" fontAlgn="base">
              <a:buFont typeface="+mj-lt"/>
              <a:buAutoNum type="arabicPeriod"/>
            </a:pPr>
            <a:r>
              <a:rPr lang="en-GB" sz="2800" dirty="0" smtClean="0">
                <a:latin typeface="Times New Roman" panose="02020603050405020304" pitchFamily="18" charset="0"/>
                <a:cs typeface="Times New Roman" panose="02020603050405020304" pitchFamily="18" charset="0"/>
              </a:rPr>
              <a:t>Figure out what happened.</a:t>
            </a:r>
          </a:p>
          <a:p>
            <a:pPr marL="457200" indent="-457200" fontAlgn="base">
              <a:buFont typeface="+mj-lt"/>
              <a:buAutoNum type="arabicPeriod"/>
            </a:pPr>
            <a:r>
              <a:rPr lang="en-GB" sz="2800" dirty="0" smtClean="0">
                <a:latin typeface="Times New Roman" panose="02020603050405020304" pitchFamily="18" charset="0"/>
                <a:cs typeface="Times New Roman" panose="02020603050405020304" pitchFamily="18" charset="0"/>
              </a:rPr>
              <a:t>Report the attack.</a:t>
            </a:r>
          </a:p>
          <a:p>
            <a:pPr marL="457200" indent="-457200" fontAlgn="base">
              <a:buFont typeface="+mj-lt"/>
              <a:buAutoNum type="arabicPeriod"/>
            </a:pPr>
            <a:r>
              <a:rPr lang="en-GB" sz="2800" dirty="0" smtClean="0">
                <a:latin typeface="Times New Roman" panose="02020603050405020304" pitchFamily="18" charset="0"/>
                <a:cs typeface="Times New Roman" panose="02020603050405020304" pitchFamily="18" charset="0"/>
              </a:rPr>
              <a:t>Contact the implicated Company.</a:t>
            </a:r>
          </a:p>
          <a:p>
            <a:pPr marL="457200" indent="-457200" fontAlgn="base">
              <a:buFont typeface="+mj-lt"/>
              <a:buAutoNum type="arabicPeriod"/>
            </a:pPr>
            <a:r>
              <a:rPr lang="en-GB" sz="2800" dirty="0" smtClean="0">
                <a:latin typeface="Times New Roman" panose="02020603050405020304" pitchFamily="18" charset="0"/>
                <a:cs typeface="Times New Roman" panose="02020603050405020304" pitchFamily="18" charset="0"/>
              </a:rPr>
              <a:t>Disconnect the </a:t>
            </a:r>
            <a:r>
              <a:rPr lang="en-US" sz="2800" dirty="0" smtClean="0">
                <a:latin typeface="Times New Roman" panose="02020603050405020304" pitchFamily="18" charset="0"/>
                <a:cs typeface="Times New Roman" panose="02020603050405020304" pitchFamily="18" charset="0"/>
              </a:rPr>
              <a:t>Device.</a:t>
            </a:r>
          </a:p>
          <a:p>
            <a:pPr marL="457200" indent="-457200" fontAlgn="base">
              <a:buFont typeface="+mj-lt"/>
              <a:buAutoNum type="arabicPeriod"/>
            </a:pPr>
            <a:r>
              <a:rPr lang="en-US" sz="2800" dirty="0" smtClean="0">
                <a:latin typeface="Times New Roman" panose="02020603050405020304" pitchFamily="18" charset="0"/>
                <a:cs typeface="Times New Roman" panose="02020603050405020304" pitchFamily="18" charset="0"/>
              </a:rPr>
              <a:t>Update any Potentially compromised passwords</a:t>
            </a:r>
          </a:p>
          <a:p>
            <a:pPr marL="457200" indent="-457200" fontAlgn="base">
              <a:buFont typeface="+mj-lt"/>
              <a:buAutoNum type="arabicPeriod"/>
            </a:pPr>
            <a:r>
              <a:rPr lang="en-US" sz="2800" dirty="0" smtClean="0">
                <a:latin typeface="Times New Roman" panose="02020603050405020304" pitchFamily="18" charset="0"/>
                <a:cs typeface="Times New Roman" panose="02020603050405020304" pitchFamily="18" charset="0"/>
              </a:rPr>
              <a:t>Run a malware scan.</a:t>
            </a:r>
          </a:p>
          <a:p>
            <a:pPr marL="457200" indent="-457200" fontAlgn="base">
              <a:buFont typeface="+mj-lt"/>
              <a:buAutoNum type="arabicPeriod"/>
            </a:pPr>
            <a:r>
              <a:rPr lang="en-US" sz="2800" dirty="0" smtClean="0">
                <a:latin typeface="Times New Roman" panose="02020603050405020304" pitchFamily="18" charset="0"/>
                <a:cs typeface="Times New Roman" panose="02020603050405020304" pitchFamily="18" charset="0"/>
              </a:rPr>
              <a:t>Watch out for identity theft </a:t>
            </a:r>
            <a:endParaRPr lang="en-GB"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924323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Resources of information </a:t>
            </a:r>
            <a:endParaRPr lang="en-US" dirty="0"/>
          </a:p>
        </p:txBody>
      </p:sp>
      <p:sp>
        <p:nvSpPr>
          <p:cNvPr id="3" name="TextBox 2"/>
          <p:cNvSpPr txBox="1"/>
          <p:nvPr/>
        </p:nvSpPr>
        <p:spPr>
          <a:xfrm>
            <a:off x="603315" y="1395167"/>
            <a:ext cx="8361576" cy="2031325"/>
          </a:xfrm>
          <a:prstGeom prst="rect">
            <a:avLst/>
          </a:prstGeom>
          <a:noFill/>
        </p:spPr>
        <p:txBody>
          <a:bodyPr wrap="square" rtlCol="0">
            <a:spAutoFit/>
          </a:bodyPr>
          <a:lstStyle/>
          <a:p>
            <a:r>
              <a:rPr lang="en-US" dirty="0" err="1" smtClean="0"/>
              <a:t>Cloudflare</a:t>
            </a:r>
            <a:endParaRPr lang="en-US" dirty="0" smtClean="0"/>
          </a:p>
          <a:p>
            <a:r>
              <a:rPr lang="en-US" dirty="0"/>
              <a:t>   link : </a:t>
            </a:r>
            <a:r>
              <a:rPr lang="en-US" dirty="0">
                <a:hlinkClick r:id="rId2"/>
              </a:rPr>
              <a:t>https://www.cloudflare.com/learning/email-security/how-to-prevent-phishing</a:t>
            </a:r>
            <a:r>
              <a:rPr lang="en-US" dirty="0" smtClean="0">
                <a:hlinkClick r:id="rId2"/>
              </a:rPr>
              <a:t>/</a:t>
            </a:r>
            <a:endParaRPr lang="en-US" dirty="0" smtClean="0"/>
          </a:p>
          <a:p>
            <a:r>
              <a:rPr lang="en-US" dirty="0" smtClean="0"/>
              <a:t>Town of HEMPSTEAD</a:t>
            </a:r>
          </a:p>
          <a:p>
            <a:r>
              <a:rPr lang="en-US" dirty="0"/>
              <a:t>   link : </a:t>
            </a:r>
            <a:r>
              <a:rPr lang="en-US" dirty="0">
                <a:hlinkClick r:id="rId3"/>
              </a:rPr>
              <a:t>https://</a:t>
            </a:r>
            <a:r>
              <a:rPr lang="en-US" dirty="0" smtClean="0">
                <a:hlinkClick r:id="rId3"/>
              </a:rPr>
              <a:t>www.hempsteadny.gov/635/Famous-Phishing-Incidents-from-History</a:t>
            </a:r>
            <a:endParaRPr lang="en-US" dirty="0" smtClean="0"/>
          </a:p>
          <a:p>
            <a:r>
              <a:rPr lang="en-US" dirty="0" smtClean="0"/>
              <a:t>Security HQ:</a:t>
            </a:r>
          </a:p>
          <a:p>
            <a:r>
              <a:rPr lang="en-US" dirty="0"/>
              <a:t> </a:t>
            </a:r>
            <a:r>
              <a:rPr lang="en-US" dirty="0" smtClean="0"/>
              <a:t>  </a:t>
            </a:r>
            <a:r>
              <a:rPr lang="en-US" dirty="0"/>
              <a:t>link : </a:t>
            </a:r>
            <a:r>
              <a:rPr lang="en-US" dirty="0">
                <a:hlinkClick r:id="rId4"/>
              </a:rPr>
              <a:t>https://www.securityhq.com/blog/top-tips-to-detect-phishing-scams</a:t>
            </a:r>
            <a:r>
              <a:rPr lang="en-US" dirty="0" smtClean="0">
                <a:hlinkClick r:id="rId4"/>
              </a:rPr>
              <a:t>/</a:t>
            </a:r>
            <a:endParaRPr lang="en-US" dirty="0" smtClean="0"/>
          </a:p>
          <a:p>
            <a:endParaRPr lang="en-US" dirty="0"/>
          </a:p>
        </p:txBody>
      </p:sp>
    </p:spTree>
    <p:extLst>
      <p:ext uri="{BB962C8B-B14F-4D97-AF65-F5344CB8AC3E}">
        <p14:creationId xmlns:p14="http://schemas.microsoft.com/office/powerpoint/2010/main" val="200176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105</TotalTime>
  <Words>1114</Words>
  <Application>Microsoft Office PowerPoint</Application>
  <PresentationFormat>Widescreen</PresentationFormat>
  <Paragraphs>68</Paragraphs>
  <Slides>10</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Times New Roman</vt:lpstr>
      <vt:lpstr>Office Theme</vt:lpstr>
      <vt:lpstr>Presentation For Awareness From Phishing Attack </vt:lpstr>
      <vt:lpstr>What is Phishing Attack?</vt:lpstr>
      <vt:lpstr>How Phishing Attack Works </vt:lpstr>
      <vt:lpstr>Types of Phishing Attack</vt:lpstr>
      <vt:lpstr>Example from real worlds attack </vt:lpstr>
      <vt:lpstr>Steps to identify Phishing attack</vt:lpstr>
      <vt:lpstr>How to prevent from phishing attacks</vt:lpstr>
      <vt:lpstr>What to do if you fall Victim </vt:lpstr>
      <vt:lpstr>Resources of information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For Awareness From Phishing Attack </dc:title>
  <dc:creator>pc</dc:creator>
  <cp:lastModifiedBy>pc</cp:lastModifiedBy>
  <cp:revision>16</cp:revision>
  <dcterms:created xsi:type="dcterms:W3CDTF">2024-08-26T11:16:05Z</dcterms:created>
  <dcterms:modified xsi:type="dcterms:W3CDTF">2024-08-27T08:21:54Z</dcterms:modified>
</cp:coreProperties>
</file>

<file path=docProps/thumbnail.jpeg>
</file>